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reader.com/neo-assyrian-timelin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reader.com/neo-assyrian-timelin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relations.uncc.edu/news-events/news-releases/cryptic-hebrew-inscription-appears-confirm-sign-jona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orthodoxartsjournal.org/wp-content/uploads/2013/12/giona_big.jpg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iraqinews.com/features/urgent-isil-dug-grave-prophet-younis-mosul/" TargetMode="External"/><Relationship Id="rId4" Type="http://schemas.openxmlformats.org/officeDocument/2006/relationships/hyperlink" Target="http://d3dyqb2m69ozbp.cloudfront.net/wp-content/uploads/2014/07/Prophet-Younus-Grave-Destroyed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dition.cnn.com/2014/07/24/world/iraq-violenc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tubMqPvg5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raqinews.com/features/urgent-destruction-yonus-shrine-biblical-jonah-protested-mosul-residents-protest-leaders-flogged-isil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dablebible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toah/hd/rdas/hd_rdas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Jonah &amp; Discovery Bible Study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Neo-Assyrian Period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883-612 BC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Jeroboam II: 789–748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hlinkClick r:id="rId3"/>
              </a:rPr>
              <a:t>Ashurnasirpal II</a:t>
            </a:r>
            <a:r>
              <a:rPr lang="en" sz="1600">
                <a:solidFill>
                  <a:srgbClr val="000000"/>
                </a:solidFill>
              </a:rPr>
              <a:t> 	883 - 859		Nineveh was one of the great cities of the East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hlinkClick r:id="rId3"/>
              </a:rPr>
              <a:t>Shalmaneser III</a:t>
            </a:r>
            <a:r>
              <a:rPr lang="en" sz="1600">
                <a:solidFill>
                  <a:srgbClr val="000000"/>
                </a:solidFill>
              </a:rPr>
              <a:t> 	858 - 824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hlinkClick r:id="rId3"/>
              </a:rPr>
              <a:t>Shamshi-Adad V</a:t>
            </a:r>
            <a:r>
              <a:rPr lang="en" sz="1600">
                <a:solidFill>
                  <a:srgbClr val="000000"/>
                </a:solidFill>
              </a:rPr>
              <a:t> 	823 - 811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FF"/>
                </a:solidFill>
              </a:rPr>
              <a:t>A</a:t>
            </a:r>
            <a:r>
              <a:rPr lang="en" sz="1600">
                <a:solidFill>
                  <a:srgbClr val="0000FF"/>
                </a:solidFill>
                <a:hlinkClick r:id="rId3"/>
              </a:rPr>
              <a:t>dad-nirari III</a:t>
            </a:r>
            <a:r>
              <a:rPr lang="en" sz="1600">
                <a:solidFill>
                  <a:srgbClr val="0000FF"/>
                </a:solidFill>
              </a:rPr>
              <a:t>		810 - 783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FF"/>
                </a:solidFill>
                <a:hlinkClick r:id="rId3"/>
              </a:rPr>
              <a:t>Shalmaneser IV</a:t>
            </a:r>
            <a:r>
              <a:rPr lang="en" sz="1600">
                <a:solidFill>
                  <a:srgbClr val="0000FF"/>
                </a:solidFill>
              </a:rPr>
              <a:t>	783 - 773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FF"/>
                </a:solidFill>
                <a:hlinkClick r:id="rId3"/>
              </a:rPr>
              <a:t>Ashur-dan III</a:t>
            </a:r>
            <a:r>
              <a:rPr lang="en" sz="1600">
                <a:solidFill>
                  <a:srgbClr val="0000FF"/>
                </a:solidFill>
              </a:rPr>
              <a:t>		772 - 755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FF"/>
                </a:solidFill>
                <a:hlinkClick r:id="rId3"/>
              </a:rPr>
              <a:t>Ashur-Nirari V</a:t>
            </a:r>
            <a:r>
              <a:rPr lang="en" sz="1600">
                <a:solidFill>
                  <a:srgbClr val="0000FF"/>
                </a:solidFill>
              </a:rPr>
              <a:t>		754 - 745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Tiglath-Pileser III	744	- 727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hlinkClick r:id="rId3"/>
              </a:rPr>
              <a:t>Shalmaneser V</a:t>
            </a:r>
            <a:r>
              <a:rPr lang="en" sz="1600">
                <a:solidFill>
                  <a:srgbClr val="000000"/>
                </a:solidFill>
              </a:rPr>
              <a:t> 	726 - </a:t>
            </a:r>
            <a:r>
              <a:rPr lang="en" sz="1600" b="1">
                <a:solidFill>
                  <a:srgbClr val="FF0000"/>
                </a:solidFill>
              </a:rPr>
              <a:t>722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Sargon II			721 - 705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Sennacherib		704 - 681		Moved capital back to Nineveh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181600" y="4784100"/>
            <a:ext cx="3962399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http://studentreader.com/neo-assyrian-timeline/#Ashurnasirpal-II</a:t>
            </a:r>
          </a:p>
        </p:txBody>
      </p:sp>
      <p:sp>
        <p:nvSpPr>
          <p:cNvPr id="119" name="Shape 119"/>
          <p:cNvSpPr/>
          <p:nvPr/>
        </p:nvSpPr>
        <p:spPr>
          <a:xfrm>
            <a:off x="3611250" y="2368200"/>
            <a:ext cx="387299" cy="12069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4169750" y="2759675"/>
            <a:ext cx="3576000" cy="45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Period of King Jeroboam II (King in Israel)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Jeroboam II: 789–748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hlinkClick r:id="rId3"/>
              </a:rPr>
              <a:t>Ashurnasirpal II</a:t>
            </a:r>
            <a:r>
              <a:rPr lang="en" sz="1600">
                <a:solidFill>
                  <a:srgbClr val="000000"/>
                </a:solidFill>
              </a:rPr>
              <a:t> 	883 - 859		Nineveh was one of the great cities of the East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hlinkClick r:id="rId3"/>
              </a:rPr>
              <a:t>Shalmaneser III</a:t>
            </a:r>
            <a:r>
              <a:rPr lang="en" sz="1600">
                <a:solidFill>
                  <a:srgbClr val="000000"/>
                </a:solidFill>
              </a:rPr>
              <a:t> 	858 - 824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hlinkClick r:id="rId3"/>
              </a:rPr>
              <a:t>Shamshi-Adad V</a:t>
            </a:r>
            <a:r>
              <a:rPr lang="en" sz="1600">
                <a:solidFill>
                  <a:srgbClr val="000000"/>
                </a:solidFill>
              </a:rPr>
              <a:t> 	823 - 811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FF"/>
                </a:solidFill>
              </a:rPr>
              <a:t>A</a:t>
            </a:r>
            <a:r>
              <a:rPr lang="en" sz="1600">
                <a:solidFill>
                  <a:srgbClr val="0000FF"/>
                </a:solidFill>
                <a:hlinkClick r:id="rId3"/>
              </a:rPr>
              <a:t>dad-nirari III</a:t>
            </a:r>
            <a:r>
              <a:rPr lang="en" sz="1600">
                <a:solidFill>
                  <a:srgbClr val="0000FF"/>
                </a:solidFill>
              </a:rPr>
              <a:t>		810 - 783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FF"/>
                </a:solidFill>
                <a:hlinkClick r:id="rId3"/>
              </a:rPr>
              <a:t>Shalmaneser IV</a:t>
            </a:r>
            <a:r>
              <a:rPr lang="en" sz="1600">
                <a:solidFill>
                  <a:srgbClr val="0000FF"/>
                </a:solidFill>
              </a:rPr>
              <a:t>	783 - 773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FF"/>
                </a:solidFill>
                <a:hlinkClick r:id="rId3"/>
              </a:rPr>
              <a:t>Ashur-dan III</a:t>
            </a:r>
            <a:r>
              <a:rPr lang="en" sz="1600">
                <a:solidFill>
                  <a:srgbClr val="0000FF"/>
                </a:solidFill>
              </a:rPr>
              <a:t>		772 - 755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FF"/>
                </a:solidFill>
                <a:hlinkClick r:id="rId3"/>
              </a:rPr>
              <a:t>Ashur-Nirari V</a:t>
            </a:r>
            <a:r>
              <a:rPr lang="en" sz="1600">
                <a:solidFill>
                  <a:srgbClr val="0000FF"/>
                </a:solidFill>
              </a:rPr>
              <a:t>		754 - 745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Tiglath-Pileser III	744	- 727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hlinkClick r:id="rId3"/>
              </a:rPr>
              <a:t>Shalmaneser V</a:t>
            </a:r>
            <a:r>
              <a:rPr lang="en" sz="1600">
                <a:solidFill>
                  <a:srgbClr val="000000"/>
                </a:solidFill>
              </a:rPr>
              <a:t> 	726 - </a:t>
            </a:r>
            <a:r>
              <a:rPr lang="en" sz="1600" b="1">
                <a:solidFill>
                  <a:srgbClr val="FF0000"/>
                </a:solidFill>
              </a:rPr>
              <a:t>722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Sargon II			721 - 705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Sennacherib		704 - 681		Moved capital back to Nineveh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181600" y="4784100"/>
            <a:ext cx="3962399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http://studentreader.com/neo-assyrian-timeline/#Ashurnasirpal-II</a:t>
            </a:r>
          </a:p>
        </p:txBody>
      </p:sp>
      <p:sp>
        <p:nvSpPr>
          <p:cNvPr id="128" name="Shape 128"/>
          <p:cNvSpPr/>
          <p:nvPr/>
        </p:nvSpPr>
        <p:spPr>
          <a:xfrm>
            <a:off x="3611250" y="2368200"/>
            <a:ext cx="387299" cy="12069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4169750" y="2759675"/>
            <a:ext cx="3576000" cy="45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Period of King Jeroboam II (King in Israel)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122550" y="3216275"/>
            <a:ext cx="3576000" cy="707699"/>
          </a:xfrm>
          <a:prstGeom prst="rect">
            <a:avLst/>
          </a:prstGeom>
          <a:solidFill>
            <a:srgbClr val="FFFF00"/>
          </a:solidFill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Jonah lived either </a:t>
            </a:r>
            <a:r>
              <a:rPr lang="en" i="1" u="sng">
                <a:solidFill>
                  <a:srgbClr val="0000FF"/>
                </a:solidFill>
              </a:rPr>
              <a:t>before</a:t>
            </a:r>
            <a:r>
              <a:rPr lang="en">
                <a:solidFill>
                  <a:srgbClr val="0000FF"/>
                </a:solidFill>
              </a:rPr>
              <a:t> or </a:t>
            </a:r>
            <a:r>
              <a:rPr lang="en" i="1" u="sng">
                <a:solidFill>
                  <a:srgbClr val="0000FF"/>
                </a:solidFill>
              </a:rPr>
              <a:t>during</a:t>
            </a:r>
            <a:r>
              <a:rPr lang="en">
                <a:solidFill>
                  <a:srgbClr val="0000FF"/>
                </a:solidFill>
              </a:rPr>
              <a:t> the reign of King Jeroboam II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33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4584850" y="3656325"/>
            <a:ext cx="4427100" cy="432299"/>
          </a:xfrm>
          <a:prstGeom prst="rect">
            <a:avLst/>
          </a:prstGeom>
          <a:solidFill>
            <a:srgbClr val="93C47D"/>
          </a:solidFill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Assyrian Empire was rising during Jonah’s day.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Sennacherib Impaled Jewish Prisoners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67300"/>
            <a:ext cx="3010149" cy="381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870750" y="1549400"/>
            <a:ext cx="4421699" cy="45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This took place </a:t>
            </a:r>
            <a:r>
              <a:rPr lang="en" sz="2000" i="1" u="sng">
                <a:solidFill>
                  <a:srgbClr val="FF0000"/>
                </a:solidFill>
              </a:rPr>
              <a:t>after</a:t>
            </a:r>
            <a:r>
              <a:rPr lang="en" sz="2000">
                <a:solidFill>
                  <a:srgbClr val="FF0000"/>
                </a:solidFill>
              </a:rPr>
              <a:t> Jonah’s lifetime.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Assyrians Brutalized People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They cut off hands, noses, ears, and heads.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They sometimes skinned people alive and stretched out their skins on city walls.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Perhaps this helps us understand Jonah more and causes us to be in greater awe of God’s compassion and grace toward the Ninevites.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Jonah in the NT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Matthew 12:38-41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38</a:t>
            </a:r>
            <a:r>
              <a:rPr lang="en" sz="1800"/>
              <a:t> Then some of the Pharisees and teachers of the law said to him, “Teacher, we want to see a sign from you.” </a:t>
            </a:r>
            <a:r>
              <a:rPr lang="en" sz="1800" b="1"/>
              <a:t>39</a:t>
            </a:r>
            <a:r>
              <a:rPr lang="en" sz="1800"/>
              <a:t> He answered, “A wicked and adulterous generation asks for a sign! But none will be given it except </a:t>
            </a:r>
            <a:r>
              <a:rPr lang="en" sz="1800" b="1" i="1"/>
              <a:t>the sign of the prophet Jonah</a:t>
            </a:r>
            <a:r>
              <a:rPr lang="en" sz="1800"/>
              <a:t>. </a:t>
            </a:r>
            <a:r>
              <a:rPr lang="en" sz="1800" b="1"/>
              <a:t>40</a:t>
            </a:r>
            <a:r>
              <a:rPr lang="en" sz="1800"/>
              <a:t> For as Jonah was three days and three nights in the belly of a huge fish, so the Son of Man will be three days and three nights in the heart of the earth. </a:t>
            </a:r>
            <a:r>
              <a:rPr lang="en" sz="1800" b="1"/>
              <a:t>41</a:t>
            </a:r>
            <a:r>
              <a:rPr lang="en" sz="1800"/>
              <a:t> The men of Nineveh will stand up at the judgment with this generation and condemn it; for they repented at the preaching of Jonah, and now something greater than Jonah is here.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Jonah and Early Christians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494475" y="1422375"/>
            <a:ext cx="4133700" cy="34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333333"/>
                </a:solidFill>
              </a:rPr>
              <a:t>“The image of Jonah and the fish was used by . . . early Christian groups as a symbol of Christ and his resurrection, based on  a reference by Jesus to Jonah in a passage in the gospel of Matthew (12:39-40). The Jonah ‘sign’ became the quintessential expression of Christian resurrection faith in later centuries with over a hundred examples of Jonah images in the Christian catacombs at Rome.”  </a:t>
            </a:r>
            <a:r>
              <a:rPr lang="en" sz="1800" u="sng">
                <a:solidFill>
                  <a:srgbClr val="4A86E8"/>
                </a:solidFill>
                <a:hlinkClick r:id="rId3"/>
              </a:rPr>
              <a:t>Link</a:t>
            </a:r>
            <a:r>
              <a:rPr lang="en" sz="1800" u="sng">
                <a:solidFill>
                  <a:srgbClr val="333333"/>
                </a:solidFill>
                <a:hlinkClick r:id="rId3"/>
              </a:rPr>
              <a:t> 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125" y="1593650"/>
            <a:ext cx="413385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4737175" y="4485050"/>
            <a:ext cx="4133700" cy="31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Image Link</a:t>
            </a:r>
            <a:r>
              <a:rPr lang="en"/>
              <a:t>        Jonah’s fish from the catacombs.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Jonah Today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350" y="1211850"/>
            <a:ext cx="5838825" cy="48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Biblegateway &amp; Scrible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48700" y="205975"/>
            <a:ext cx="8646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Jonah Today: His Tomb in Mosul Iraq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00" y="1809850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248700" y="4454262"/>
            <a:ext cx="8646600" cy="56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http://d3dyqb2m69ozbp.cloudfront.net/wp-content/uploads/2014/07/Prophet-Younus-Grave-Destroyed.jpg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5448800" y="1809850"/>
            <a:ext cx="3237900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Full news story</a:t>
            </a:r>
            <a:r>
              <a:rPr lang="en"/>
              <a:t>                    July, 2014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Jonah Today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Jonah’s Tomb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CNN News Video: July 25, 2014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Iraqi Christians Flee Mosul</a:t>
            </a:r>
          </a:p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ZAK News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Destruction of Jonah’s Tomb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209" y="1499212"/>
            <a:ext cx="2727725" cy="28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382" y="1473475"/>
            <a:ext cx="2727724" cy="28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Protesters Flogged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00" y="1584650"/>
            <a:ext cx="34290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4133650" y="1584500"/>
            <a:ext cx="4553099" cy="24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>
                <a:solidFill>
                  <a:srgbClr val="444444"/>
                </a:solidFill>
              </a:rPr>
              <a:t>In an interview with IraqiNews.com [one person said] that “after the crime of exploding the shrine of Prophet Yunus ISIL’s popularity has fallen dramatically and a big demonstration formed after Friday prayers criticizing this action, but the gangs ISIL arrested its leadership and flogged everyone of them a hundred lashes.”</a:t>
            </a:r>
          </a:p>
          <a:p>
            <a:pPr rtl="0">
              <a:spcBef>
                <a:spcPts val="0"/>
              </a:spcBef>
              <a:buNone/>
            </a:pPr>
            <a:endParaRPr sz="1100">
              <a:solidFill>
                <a:srgbClr val="444444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1100" u="sng">
                <a:solidFill>
                  <a:srgbClr val="444444"/>
                </a:solidFill>
                <a:hlinkClick r:id="rId4"/>
              </a:rPr>
              <a:t>Weblink to image and text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/>
              <a:t>Explanation: What did God want to teach Jonah?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57150" y="1341300"/>
            <a:ext cx="8229600" cy="35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What was the </a:t>
            </a:r>
            <a:r>
              <a:rPr lang="en" sz="2000" i="1">
                <a:solidFill>
                  <a:schemeClr val="dk1"/>
                </a:solidFill>
              </a:rPr>
              <a:t>author</a:t>
            </a:r>
            <a:r>
              <a:rPr lang="en" sz="2000">
                <a:solidFill>
                  <a:schemeClr val="dk1"/>
                </a:solidFill>
              </a:rPr>
              <a:t> and </a:t>
            </a:r>
            <a:r>
              <a:rPr lang="en" sz="2000" i="1">
                <a:solidFill>
                  <a:schemeClr val="dk1"/>
                </a:solidFill>
              </a:rPr>
              <a:t>audience</a:t>
            </a:r>
            <a:r>
              <a:rPr lang="en" sz="2000">
                <a:solidFill>
                  <a:schemeClr val="dk1"/>
                </a:solidFill>
              </a:rPr>
              <a:t> struggling with?  </a:t>
            </a: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What was it like to live in their world?</a:t>
            </a: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/>
              <a:t>Why did Jonah not want to go to Nineveh?</a:t>
            </a:r>
          </a:p>
          <a:p>
            <a:pPr rtl="0">
              <a:spcBef>
                <a:spcPts val="0"/>
              </a:spcBef>
              <a:buNone/>
            </a:pPr>
            <a:endParaRPr sz="2000"/>
          </a:p>
          <a:p>
            <a:pPr rtl="0">
              <a:spcBef>
                <a:spcPts val="0"/>
              </a:spcBef>
              <a:buNone/>
            </a:pPr>
            <a:r>
              <a:rPr lang="en" sz="2000"/>
              <a:t>Why was Jonah mad that God showed compassion to the Ninevites?</a:t>
            </a:r>
          </a:p>
          <a:p>
            <a:pPr>
              <a:spcBef>
                <a:spcPts val="0"/>
              </a:spcBef>
              <a:buNone/>
            </a:pP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Application: What does God want to teach Iraqi Christians?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57150" y="1341300"/>
            <a:ext cx="8229600" cy="35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How does God want (Iraqi) Christians to treat members of ISIS?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Application: What does God want to teach me?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57150" y="1341300"/>
            <a:ext cx="8229600" cy="35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Who are my enemies?</a:t>
            </a:r>
          </a:p>
          <a:p>
            <a:pPr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How does God want me to treat them?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on Jonah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Learn the Discovery Bible Study Method at: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Do a Google search for 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FF"/>
                </a:solidFill>
              </a:rPr>
              <a:t>The EdAble Bible Project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https://sites.google.com/site/edablebible/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00" y="256502"/>
            <a:ext cx="8678000" cy="46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50" y="185625"/>
            <a:ext cx="8457500" cy="47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405" y="1239030"/>
            <a:ext cx="5813175" cy="44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Doc </a:t>
            </a:r>
            <a:r>
              <a:rPr lang="en" sz="3400"/>
              <a:t>(Text from Biblegateway)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Doc &amp; Pearl Word Search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2375"/>
            <a:ext cx="9143999" cy="31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43" y="366030"/>
            <a:ext cx="5813175" cy="44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6393975" y="448275"/>
            <a:ext cx="2619000" cy="44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</a:rPr>
              <a:t>Repeated Themes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" b="1">
                <a:solidFill>
                  <a:srgbClr val="FFFF00"/>
                </a:solidFill>
              </a:rPr>
              <a:t>God’s Initiation</a:t>
            </a:r>
          </a:p>
          <a:p>
            <a:pPr marL="457200" lvl="0" indent="-317500" rtl="0">
              <a:spcBef>
                <a:spcPts val="0"/>
              </a:spcBef>
              <a:buClr>
                <a:srgbClr val="FF9900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9900"/>
                </a:solidFill>
              </a:rPr>
              <a:t>Human Characters</a:t>
            </a:r>
          </a:p>
          <a:p>
            <a:pPr marL="457200" lvl="0" indent="-317500" rtl="0">
              <a:spcBef>
                <a:spcPts val="0"/>
              </a:spcBef>
              <a:buClr>
                <a:srgbClr val="00FF00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00FF00"/>
                </a:solidFill>
              </a:rPr>
              <a:t>Geographical Locations</a:t>
            </a:r>
          </a:p>
          <a:p>
            <a:pPr marL="457200" lvl="0" indent="-317500" rtl="0">
              <a:spcBef>
                <a:spcPts val="0"/>
              </a:spcBef>
              <a:buClr>
                <a:srgbClr val="A61C00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A61C00"/>
                </a:solidFill>
              </a:rPr>
              <a:t>Wickedness/ Sin</a:t>
            </a:r>
          </a:p>
          <a:p>
            <a:pPr marL="457200" lvl="0" indent="-317500" rtl="0">
              <a:spcBef>
                <a:spcPts val="0"/>
              </a:spcBef>
              <a:buClr>
                <a:srgbClr val="00FFFF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00FFFF"/>
                </a:solidFill>
              </a:rPr>
              <a:t>Emotions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" i="1" u="sng">
                <a:solidFill>
                  <a:srgbClr val="FFFFFF"/>
                </a:solidFill>
              </a:rPr>
              <a:t>Questions</a:t>
            </a:r>
          </a:p>
          <a:p>
            <a:pPr marL="457200" lvl="0" indent="-317500" rtl="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" i="1" u="sng">
                <a:solidFill>
                  <a:srgbClr val="FFFF00"/>
                </a:solidFill>
              </a:rPr>
              <a:t>Prayer</a:t>
            </a:r>
          </a:p>
          <a:p>
            <a:pPr marL="457200" lvl="0" indent="-3175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0000"/>
                </a:solidFill>
              </a:rPr>
              <a:t>Threatening Situations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Death</a:t>
            </a:r>
          </a:p>
          <a:p>
            <a:pPr marL="457200" lvl="0" indent="-317500" rtl="0">
              <a:spcBef>
                <a:spcPts val="0"/>
              </a:spcBef>
              <a:buClr>
                <a:srgbClr val="FF00FF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FF00FF"/>
                </a:solidFill>
              </a:rPr>
              <a:t>Compassion/Love/Grace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4 Locations Mentioned in Jonah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004" y="1508692"/>
            <a:ext cx="6679999" cy="31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6729825" y="2406597"/>
            <a:ext cx="306600" cy="25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Shape 83"/>
          <p:cNvSpPr/>
          <p:nvPr/>
        </p:nvSpPr>
        <p:spPr>
          <a:xfrm>
            <a:off x="6960225" y="3480125"/>
            <a:ext cx="755100" cy="259499"/>
          </a:xfrm>
          <a:prstGeom prst="flowChartAlternateProcess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T E M P L E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6741621" y="3421150"/>
            <a:ext cx="306600" cy="25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274216" y="3631575"/>
            <a:ext cx="306600" cy="25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232000" y="2747700"/>
            <a:ext cx="306600" cy="25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7" name="Shape 87"/>
          <p:cNvSpPr/>
          <p:nvPr/>
        </p:nvSpPr>
        <p:spPr>
          <a:xfrm>
            <a:off x="6948450" y="2229625"/>
            <a:ext cx="790500" cy="188699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000" b="1">
                <a:solidFill>
                  <a:srgbClr val="0000FF"/>
                </a:solidFill>
              </a:rPr>
              <a:t>MOSUL</a:t>
            </a:r>
          </a:p>
        </p:txBody>
      </p:sp>
      <p:sp>
        <p:nvSpPr>
          <p:cNvPr id="88" name="Shape 88"/>
          <p:cNvSpPr/>
          <p:nvPr/>
        </p:nvSpPr>
        <p:spPr>
          <a:xfrm>
            <a:off x="6452466" y="4009325"/>
            <a:ext cx="790500" cy="188699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0000FF"/>
                </a:solidFill>
              </a:rPr>
              <a:t>JAFFA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Nineveh &amp; Tarshish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Nineveh was </a:t>
            </a:r>
            <a:r>
              <a:rPr lang="en" u="sng">
                <a:solidFill>
                  <a:schemeClr val="hlink"/>
                </a:solidFill>
                <a:hlinkClick r:id="rId3"/>
              </a:rPr>
              <a:t>rediscovered</a:t>
            </a:r>
            <a:r>
              <a:rPr lang="en"/>
              <a:t> by Austen Henry in the 1800s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exact location of Tarshish is still unclear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Jonah in the OT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 Kings 14:25 </a:t>
            </a:r>
            <a:r>
              <a:rPr lang="en" sz="2000"/>
              <a:t>(The only other OT reference to Jonah)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30500" y="1476425"/>
            <a:ext cx="8156400" cy="31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14:25</a:t>
            </a:r>
            <a:r>
              <a:rPr lang="en" sz="1800"/>
              <a:t> [King Jeroboam II] was the one who restored the boundaries of Israel from Lebo Hamath to the Dead Sea, </a:t>
            </a:r>
            <a:r>
              <a:rPr lang="en" sz="1800" i="1"/>
              <a:t>in accordance with the word of the Lord</a:t>
            </a:r>
            <a:r>
              <a:rPr lang="en" sz="1800"/>
              <a:t>, the God of Israel, </a:t>
            </a:r>
            <a:r>
              <a:rPr lang="en" sz="1800" i="1"/>
              <a:t>spoken through his servant Jonah son of Amittai, the prophet from Gath Hepher</a:t>
            </a:r>
            <a:r>
              <a:rPr lang="en" sz="1800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On-screen Show (16:9)</PresentationFormat>
  <Paragraphs>112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biz</vt:lpstr>
      <vt:lpstr>simple-light</vt:lpstr>
      <vt:lpstr>Jonah &amp; Discovery Bible Study</vt:lpstr>
      <vt:lpstr>Biblegateway &amp; Scrible</vt:lpstr>
      <vt:lpstr>Google Doc (Text from Biblegateway)</vt:lpstr>
      <vt:lpstr>Google Doc &amp; Pearl Word Search</vt:lpstr>
      <vt:lpstr>Slide 5</vt:lpstr>
      <vt:lpstr>4 Locations Mentioned in Jonah</vt:lpstr>
      <vt:lpstr>Nineveh &amp; Tarshish</vt:lpstr>
      <vt:lpstr>Jonah in the OT</vt:lpstr>
      <vt:lpstr>2 Kings 14:25 (The only other OT reference to Jonah)</vt:lpstr>
      <vt:lpstr>Neo-Assyrian Period</vt:lpstr>
      <vt:lpstr>Jeroboam II: 789–748</vt:lpstr>
      <vt:lpstr>Jeroboam II: 789–748</vt:lpstr>
      <vt:lpstr>Slide 13</vt:lpstr>
      <vt:lpstr>Sennacherib Impaled Jewish Prisoners</vt:lpstr>
      <vt:lpstr>Assyrians Brutalized People</vt:lpstr>
      <vt:lpstr>Jonah in the NT</vt:lpstr>
      <vt:lpstr>Matthew 12:38-41</vt:lpstr>
      <vt:lpstr>Jonah and Early Christians</vt:lpstr>
      <vt:lpstr>Jonah Today</vt:lpstr>
      <vt:lpstr>Jonah Today: His Tomb in Mosul Iraq</vt:lpstr>
      <vt:lpstr>Jonah Today</vt:lpstr>
      <vt:lpstr>Destruction of Jonah’s Tomb</vt:lpstr>
      <vt:lpstr>Protesters Flogged</vt:lpstr>
      <vt:lpstr>Explanation: What did God want to teach Jonah?</vt:lpstr>
      <vt:lpstr>Application: What does God want to teach Iraqi Christians?</vt:lpstr>
      <vt:lpstr>Application: What does God want to teach me?</vt:lpstr>
      <vt:lpstr>More on Jonah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Jonah &amp; Discovery Bible Study</dc:title>
  <dc:creator>Jan</dc:creator>
  <cp:lastModifiedBy>Jan</cp:lastModifiedBy>
  <cp:revision>1</cp:revision>
  <dcterms:modified xsi:type="dcterms:W3CDTF">2015-06-28T22:26:01Z</dcterms:modified>
</cp:coreProperties>
</file>